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8"/>
  </p:notesMasterIdLst>
  <p:handoutMasterIdLst>
    <p:handoutMasterId r:id="rId29"/>
  </p:handoutMasterIdLst>
  <p:sldIdLst>
    <p:sldId id="603" r:id="rId8"/>
    <p:sldId id="2340" r:id="rId9"/>
    <p:sldId id="739" r:id="rId10"/>
    <p:sldId id="2415" r:id="rId11"/>
    <p:sldId id="2363" r:id="rId12"/>
    <p:sldId id="2370" r:id="rId13"/>
    <p:sldId id="2371" r:id="rId14"/>
    <p:sldId id="2373" r:id="rId15"/>
    <p:sldId id="2374" r:id="rId16"/>
    <p:sldId id="2375" r:id="rId17"/>
    <p:sldId id="2376" r:id="rId18"/>
    <p:sldId id="2378" r:id="rId19"/>
    <p:sldId id="2379" r:id="rId20"/>
    <p:sldId id="2377" r:id="rId21"/>
    <p:sldId id="2380" r:id="rId22"/>
    <p:sldId id="2381" r:id="rId23"/>
    <p:sldId id="2362" r:id="rId24"/>
    <p:sldId id="741" r:id="rId25"/>
    <p:sldId id="2411" r:id="rId26"/>
    <p:sldId id="582" r:id="rId2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E0E0E0"/>
    <a:srgbClr val="221815"/>
    <a:srgbClr val="1D1D1A"/>
    <a:srgbClr val="91A2BF"/>
    <a:srgbClr val="66BA36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432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3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46718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github.com/chenzomi12/DeepLearningSystem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chenzomi12.github.io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1" r:id="rId9"/>
    <p:sldLayoutId id="2147483983" r:id="rId10"/>
    <p:sldLayoutId id="2147483984" r:id="rId11"/>
    <p:sldLayoutId id="2147483985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2023/11/24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n.wikipedia.org/wiki/Random_Access_Memory" TargetMode="External"/><Relationship Id="rId2" Type="http://schemas.openxmlformats.org/officeDocument/2006/relationships/hyperlink" Target="https://www.linkedin.com/pulse/dram-scaling-challenges-grow-aken-cheung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aws.amazon.com/cn/compare/the-difference-between-block-file-object-storag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1B0F90-5BB2-B14C-B80E-03C5582E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8972"/>
            <a:ext cx="12174701" cy="695697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7777" y="560037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99" y="560037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-AI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(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)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8" y="1962000"/>
            <a:ext cx="7303330" cy="3219599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dirty="0">
                <a:solidFill>
                  <a:schemeClr val="tx2"/>
                </a:solidFill>
                <a:latin typeface="Gill Sans MT" panose="020B0502020104020203" pitchFamily="34" charset="0"/>
              </a:rPr>
              <a:t>   数据存储</a:t>
            </a:r>
            <a:endParaRPr lang="en-US" altLang="zh-CN" sz="9600" dirty="0">
              <a:solidFill>
                <a:schemeClr val="tx2"/>
              </a:solidFill>
              <a:latin typeface="Gill Sans MT" panose="020B0502020104020203" pitchFamily="34" charset="0"/>
            </a:endParaRPr>
          </a:p>
          <a:p>
            <a:r>
              <a:rPr lang="zh-CN" altLang="en-US" sz="9600" dirty="0">
                <a:solidFill>
                  <a:schemeClr val="tx2"/>
                </a:solidFill>
                <a:latin typeface="Gill Sans MT" panose="020B0502020104020203" pitchFamily="34" charset="0"/>
              </a:rPr>
              <a:t>对象 </a:t>
            </a:r>
            <a:r>
              <a:rPr lang="en-US" altLang="zh-CN" sz="9600" dirty="0">
                <a:solidFill>
                  <a:schemeClr val="tx2"/>
                </a:solidFill>
                <a:latin typeface="Gill Sans MT" panose="020B0502020104020203" pitchFamily="34" charset="0"/>
              </a:rPr>
              <a:t>&amp;</a:t>
            </a:r>
            <a:r>
              <a:rPr lang="zh-CN" altLang="en-US" sz="9600" dirty="0">
                <a:solidFill>
                  <a:schemeClr val="tx2"/>
                </a:solidFill>
                <a:latin typeface="Gill Sans MT" panose="020B0502020104020203" pitchFamily="34" charset="0"/>
              </a:rPr>
              <a:t> 应用</a:t>
            </a:r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  <a:sym typeface="Huawei Sans" panose="020C0503030203020204" pitchFamily="34" charset="0"/>
              </a:rPr>
              <a:t>存储类型与 </a:t>
            </a:r>
            <a:r>
              <a:rPr lang="en-US" altLang="zh-CN" dirty="0">
                <a:latin typeface="Gill Sans MT" panose="020B0502020104020203" pitchFamily="34" charset="0"/>
                <a:sym typeface="Huawei Sans" panose="020C0503030203020204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  <a:sym typeface="Huawei Sans" panose="020C0503030203020204" pitchFamily="34" charset="0"/>
              </a:rPr>
              <a:t> 的关系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存储的数据格式：</a:t>
            </a:r>
            <a:r>
              <a:rPr lang="zh-CN" altLang="en-US" dirty="0"/>
              <a:t>块存储、文件存储、对象存储。</a:t>
            </a:r>
            <a:endParaRPr lang="en-US" altLang="zh-CN" dirty="0"/>
          </a:p>
          <a:p>
            <a:r>
              <a:rPr lang="zh-CN" altLang="en-US" b="1" dirty="0"/>
              <a:t>块存储：</a:t>
            </a:r>
            <a:r>
              <a:rPr lang="zh-CN" altLang="en-US" dirty="0"/>
              <a:t>可获取任何数据（文件或数据库</a:t>
            </a:r>
            <a:r>
              <a:rPr lang="en-US" altLang="zh-CN" dirty="0"/>
              <a:t>item</a:t>
            </a:r>
            <a:r>
              <a:rPr lang="zh-CN" altLang="en-US" dirty="0"/>
              <a:t>），将其分为大小相同的数据块；</a:t>
            </a:r>
            <a:endParaRPr lang="en-US" altLang="zh-CN" dirty="0"/>
          </a:p>
          <a:p>
            <a:r>
              <a:rPr lang="zh-CN" altLang="en-US" b="1" dirty="0"/>
              <a:t>文件存储：</a:t>
            </a:r>
            <a:r>
              <a:rPr lang="zh-CN" altLang="en-US" dirty="0"/>
              <a:t>以文件 </a:t>
            </a:r>
            <a:r>
              <a:rPr lang="en-US" altLang="zh-CN" dirty="0"/>
              <a:t>and/or</a:t>
            </a:r>
            <a:r>
              <a:rPr lang="zh-CN" altLang="en-US" dirty="0"/>
              <a:t> 文件夹的层次结构来这里和呈现数据；</a:t>
            </a:r>
            <a:endParaRPr lang="en-US" altLang="zh-CN" dirty="0"/>
          </a:p>
          <a:p>
            <a:r>
              <a:rPr lang="zh-CN" altLang="en-US" b="1" dirty="0"/>
              <a:t>对象存储：</a:t>
            </a:r>
            <a:r>
              <a:rPr lang="zh-CN" altLang="en-US" dirty="0"/>
              <a:t>非结构化格式 </a:t>
            </a:r>
            <a:r>
              <a:rPr lang="en-US" altLang="zh-CN" dirty="0"/>
              <a:t>and/or</a:t>
            </a:r>
            <a:r>
              <a:rPr lang="zh-CN" altLang="en-US" dirty="0"/>
              <a:t> 对象的单位存储和管理数据；</a:t>
            </a:r>
            <a:endParaRPr lang="en-US" altLang="zh-CN" dirty="0"/>
          </a:p>
          <a:p>
            <a:pPr lvl="1"/>
            <a:r>
              <a:rPr lang="en-US" altLang="zh-CN" sz="1600" dirty="0">
                <a:highlight>
                  <a:srgbClr val="FFFF00"/>
                </a:highlight>
              </a:rPr>
              <a:t>——</a:t>
            </a:r>
            <a:r>
              <a:rPr lang="zh-CN" altLang="en-US" sz="1600" dirty="0">
                <a:highlight>
                  <a:srgbClr val="FFFF00"/>
                </a:highlight>
              </a:rPr>
              <a:t> 训练数据以对象存储为主，把图像、视频、语料以张量作为对象给</a:t>
            </a:r>
            <a:r>
              <a:rPr lang="en-US" altLang="zh-CN" sz="1600" dirty="0">
                <a:highlight>
                  <a:srgbClr val="FFFF00"/>
                </a:highlight>
              </a:rPr>
              <a:t>AI</a:t>
            </a:r>
            <a:r>
              <a:rPr lang="zh-CN" altLang="en-US" sz="1600" dirty="0">
                <a:highlight>
                  <a:srgbClr val="FFFF00"/>
                </a:highlight>
              </a:rPr>
              <a:t>框架输入</a:t>
            </a:r>
            <a:endParaRPr lang="en-US" altLang="zh-CN" sz="1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15861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  <a:sym typeface="Huawei Sans" panose="020C0503030203020204" pitchFamily="34" charset="0"/>
              </a:rPr>
              <a:t>存储类型对比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1459C72-1630-8141-A645-EB7BAD852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36918"/>
              </p:ext>
            </p:extLst>
          </p:nvPr>
        </p:nvGraphicFramePr>
        <p:xfrm>
          <a:off x="708490" y="1363980"/>
          <a:ext cx="10632171" cy="48541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5620">
                  <a:extLst>
                    <a:ext uri="{9D8B030D-6E8A-4147-A177-3AD203B41FA5}">
                      <a16:colId xmlns:a16="http://schemas.microsoft.com/office/drawing/2014/main" val="3051846861"/>
                    </a:ext>
                  </a:extLst>
                </a:gridCol>
                <a:gridCol w="3065517">
                  <a:extLst>
                    <a:ext uri="{9D8B030D-6E8A-4147-A177-3AD203B41FA5}">
                      <a16:colId xmlns:a16="http://schemas.microsoft.com/office/drawing/2014/main" val="2714597363"/>
                    </a:ext>
                  </a:extLst>
                </a:gridCol>
                <a:gridCol w="3065517">
                  <a:extLst>
                    <a:ext uri="{9D8B030D-6E8A-4147-A177-3AD203B41FA5}">
                      <a16:colId xmlns:a16="http://schemas.microsoft.com/office/drawing/2014/main" val="3944527661"/>
                    </a:ext>
                  </a:extLst>
                </a:gridCol>
                <a:gridCol w="3065517">
                  <a:extLst>
                    <a:ext uri="{9D8B030D-6E8A-4147-A177-3AD203B41FA5}">
                      <a16:colId xmlns:a16="http://schemas.microsoft.com/office/drawing/2014/main" val="3718541929"/>
                    </a:ext>
                  </a:extLst>
                </a:gridCol>
              </a:tblGrid>
              <a:tr h="602013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块存储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文件存储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对象存储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033402"/>
                  </a:ext>
                </a:extLst>
              </a:tr>
              <a:tr h="602013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操作对象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块（卷 </a:t>
                      </a:r>
                      <a:r>
                        <a:rPr lang="en-US" altLang="zh-CN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and/or</a:t>
                      </a:r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硬盘），按 </a:t>
                      </a:r>
                      <a:r>
                        <a:rPr lang="en-US" altLang="zh-CN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Byte</a:t>
                      </a:r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访问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文件和文件夹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规定数据结构的数据单元作为对象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72987"/>
                  </a:ext>
                </a:extLst>
              </a:tr>
              <a:tr h="602013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存储结构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非连续存储的结构化固定 </a:t>
                      </a:r>
                      <a:r>
                        <a:rPr lang="en-US" altLang="zh-CN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Block</a:t>
                      </a:r>
                      <a:endParaRPr lang="zh-CN" altLang="en-US" sz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层级结构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地址空间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310653"/>
                  </a:ext>
                </a:extLst>
              </a:tr>
              <a:tr h="602013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数据结构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数组</a:t>
                      </a:r>
                      <a:endParaRPr lang="zh-CN" altLang="en-US" sz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二叉树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哈希表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471855"/>
                  </a:ext>
                </a:extLst>
              </a:tr>
              <a:tr h="602013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文件管理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存储到硬盘的文件为主，需要额外的资源和管理来支持块存储上的文件</a:t>
                      </a:r>
                      <a:endParaRPr lang="en-US" altLang="zh-CN" sz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支持常见的文件协议和权限模式，可提供配置为使用共享文件存储的一个用程序使用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将视频、音频、图像、网络元数据文件存储为对象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108431"/>
                  </a:ext>
                </a:extLst>
              </a:tr>
              <a:tr h="602013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元数据管理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使用的关联元数据很少</a:t>
                      </a:r>
                      <a:endParaRPr lang="en-US" altLang="zh-CN" sz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仅存储与文件相关的有限元数据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可以存储任何对象的无限元数据，自定义字段等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55733"/>
                  </a:ext>
                </a:extLst>
              </a:tr>
              <a:tr h="602013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存储性能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高性能、低延迟和快速的数据传输</a:t>
                      </a:r>
                      <a:endParaRPr lang="en-US" altLang="zh-CN" sz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  <a:p>
                      <a:endParaRPr lang="zh-CN" altLang="en-US" sz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为共享文件访问提供高性能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存储海量不规则数据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531745"/>
                  </a:ext>
                </a:extLst>
              </a:tr>
              <a:tr h="602013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物理存储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SSD</a:t>
                      </a:r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、</a:t>
                      </a:r>
                      <a:r>
                        <a:rPr lang="en-US" altLang="zh-CN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HDD</a:t>
                      </a:r>
                    </a:p>
                    <a:p>
                      <a:endParaRPr lang="zh-CN" altLang="en-US" sz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本地</a:t>
                      </a:r>
                      <a:r>
                        <a:rPr lang="en-US" altLang="zh-CN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NAS</a:t>
                      </a:r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服务器或者</a:t>
                      </a:r>
                      <a:r>
                        <a:rPr lang="en-US" altLang="zh-CN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SSD/HDD</a:t>
                      </a:r>
                      <a:endParaRPr lang="zh-CN" altLang="en-US" sz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分布式存储节点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923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47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  <a:sym typeface="Huawei Sans" panose="020C0503030203020204" pitchFamily="34" charset="0"/>
              </a:rPr>
              <a:t>存储类型对比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1459C72-1630-8141-A645-EB7BAD852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405642"/>
              </p:ext>
            </p:extLst>
          </p:nvPr>
        </p:nvGraphicFramePr>
        <p:xfrm>
          <a:off x="623635" y="1313182"/>
          <a:ext cx="10632171" cy="49809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5620">
                  <a:extLst>
                    <a:ext uri="{9D8B030D-6E8A-4147-A177-3AD203B41FA5}">
                      <a16:colId xmlns:a16="http://schemas.microsoft.com/office/drawing/2014/main" val="3051846861"/>
                    </a:ext>
                  </a:extLst>
                </a:gridCol>
                <a:gridCol w="3065517">
                  <a:extLst>
                    <a:ext uri="{9D8B030D-6E8A-4147-A177-3AD203B41FA5}">
                      <a16:colId xmlns:a16="http://schemas.microsoft.com/office/drawing/2014/main" val="2714597363"/>
                    </a:ext>
                  </a:extLst>
                </a:gridCol>
                <a:gridCol w="3065517">
                  <a:extLst>
                    <a:ext uri="{9D8B030D-6E8A-4147-A177-3AD203B41FA5}">
                      <a16:colId xmlns:a16="http://schemas.microsoft.com/office/drawing/2014/main" val="3944527661"/>
                    </a:ext>
                  </a:extLst>
                </a:gridCol>
                <a:gridCol w="3065517">
                  <a:extLst>
                    <a:ext uri="{9D8B030D-6E8A-4147-A177-3AD203B41FA5}">
                      <a16:colId xmlns:a16="http://schemas.microsoft.com/office/drawing/2014/main" val="3718541929"/>
                    </a:ext>
                  </a:extLst>
                </a:gridCol>
              </a:tblGrid>
              <a:tr h="542609">
                <a:tc>
                  <a:txBody>
                    <a:bodyPr/>
                    <a:lstStyle/>
                    <a:p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块存储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文件存储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对象存储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033402"/>
                  </a:ext>
                </a:extLst>
              </a:tr>
              <a:tr h="542609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操作对象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块（卷 </a:t>
                      </a:r>
                      <a:r>
                        <a:rPr lang="en-US" altLang="zh-CN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and/or</a:t>
                      </a:r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硬盘），按 </a:t>
                      </a:r>
                      <a:r>
                        <a:rPr lang="en-US" altLang="zh-CN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Byte</a:t>
                      </a:r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访问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文件和文件夹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规定数据结构的数据单元作为对象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72987"/>
                  </a:ext>
                </a:extLst>
              </a:tr>
              <a:tr h="542609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存储结构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非连续存储的结构化固定 </a:t>
                      </a:r>
                      <a:r>
                        <a:rPr lang="en-US" altLang="zh-CN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Block</a:t>
                      </a:r>
                      <a:endParaRPr lang="zh-CN" altLang="en-US" sz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层级结构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地址空间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310653"/>
                  </a:ext>
                </a:extLst>
              </a:tr>
              <a:tr h="542609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数据结构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数组</a:t>
                      </a:r>
                      <a:endParaRPr lang="zh-CN" altLang="en-US" sz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二叉树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哈希表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471855"/>
                  </a:ext>
                </a:extLst>
              </a:tr>
              <a:tr h="576920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文件管理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存储到硬盘的文件为主，需要额外的资源和管理来支持块存储上的文件</a:t>
                      </a:r>
                      <a:endParaRPr lang="en-US" altLang="zh-CN" sz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支持常见的文件协议和权限模式，可提供配置为使用共享文件存储的一个用程序使用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将视频、音频、图像、网络元数据文件存储为对象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108431"/>
                  </a:ext>
                </a:extLst>
              </a:tr>
              <a:tr h="542609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元数据管理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使用的关联元数据很少</a:t>
                      </a:r>
                      <a:endParaRPr lang="en-US" altLang="zh-CN" sz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仅存储与文件相关的有限元数据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可以存储任何对象的无限元数据，自定义字段等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55733"/>
                  </a:ext>
                </a:extLst>
              </a:tr>
              <a:tr h="542609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存储性能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高性能、低延迟和快速的数据传输</a:t>
                      </a:r>
                      <a:endParaRPr lang="en-US" altLang="zh-CN" sz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  <a:p>
                      <a:endParaRPr lang="zh-CN" altLang="en-US" sz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为共享文件访问提供高性能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存储海量不规则数据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531745"/>
                  </a:ext>
                </a:extLst>
              </a:tr>
              <a:tr h="542609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物理存储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SSD</a:t>
                      </a:r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、</a:t>
                      </a:r>
                      <a:r>
                        <a:rPr lang="en-US" altLang="zh-CN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HDD</a:t>
                      </a:r>
                    </a:p>
                    <a:p>
                      <a:endParaRPr lang="zh-CN" altLang="en-US" sz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本地</a:t>
                      </a:r>
                      <a:r>
                        <a:rPr lang="en-US" altLang="zh-CN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NAS</a:t>
                      </a:r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服务器或者</a:t>
                      </a:r>
                      <a:r>
                        <a:rPr lang="en-US" altLang="zh-CN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SSD/HDD</a:t>
                      </a:r>
                      <a:endParaRPr lang="zh-CN" altLang="en-US" sz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分布式存储节点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923143"/>
                  </a:ext>
                </a:extLst>
              </a:tr>
              <a:tr h="542609"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跟</a:t>
                      </a:r>
                      <a:r>
                        <a:rPr lang="en-US" altLang="zh-CN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AI</a:t>
                      </a:r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关系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CKPT</a:t>
                      </a:r>
                      <a:r>
                        <a:rPr lang="zh-CN" altLang="en-US" sz="1600" b="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权重文件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基础数据格式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训练数据</a:t>
                      </a:r>
                      <a:r>
                        <a:rPr lang="en-US" altLang="zh-CN" sz="1600" b="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zh-CN" altLang="en-US" sz="1600" b="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图像、音频、语料等</a:t>
                      </a:r>
                      <a:r>
                        <a:rPr lang="en-US" altLang="zh-CN" sz="1600" b="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endParaRPr lang="zh-CN" altLang="en-US" sz="1600" b="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032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002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使用场景</a:t>
            </a:r>
          </a:p>
        </p:txBody>
      </p:sp>
    </p:spTree>
    <p:extLst>
      <p:ext uri="{BB962C8B-B14F-4D97-AF65-F5344CB8AC3E}">
        <p14:creationId xmlns:p14="http://schemas.microsoft.com/office/powerpoint/2010/main" val="1499997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  <a:sym typeface="Huawei Sans" panose="020C0503030203020204" pitchFamily="34" charset="0"/>
              </a:rPr>
              <a:t>与存储连接方式的场景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dirty="0"/>
              <a:t>块存储、文件存储、对象存的使用场景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FD489A-071B-6242-8ACF-32B54D1A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031" y="1867634"/>
            <a:ext cx="6080699" cy="443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  <a:sym typeface="Huawei Sans" panose="020C0503030203020204" pitchFamily="34" charset="0"/>
              </a:rPr>
              <a:t>使用场景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3296724" cy="4994910"/>
          </a:xfrm>
        </p:spPr>
        <p:txBody>
          <a:bodyPr/>
          <a:lstStyle/>
          <a:p>
            <a:r>
              <a:rPr lang="zh-CN" altLang="en-US" dirty="0"/>
              <a:t>三者分别提供不同层级、不同粒度的存储方式，是一个逐层递增关系；</a:t>
            </a:r>
            <a:endParaRPr lang="en-US" altLang="zh-CN" dirty="0"/>
          </a:p>
          <a:p>
            <a:r>
              <a:rPr lang="zh-CN" altLang="en-US" dirty="0"/>
              <a:t>块存储是字节级存储，文件存储增加了文件层级语义，对象存储封装了对象语义，屏蔽底层细节。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7C91E-6B19-D844-B777-81A925E2A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8021" y="798996"/>
            <a:ext cx="6203758" cy="550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89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  <a:sym typeface="Huawei Sans" panose="020C0503030203020204" pitchFamily="34" charset="0"/>
              </a:rPr>
              <a:t>三者关系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块存储：</a:t>
            </a:r>
            <a:r>
              <a:rPr lang="zh-CN" altLang="en-US" dirty="0"/>
              <a:t>为 </a:t>
            </a:r>
            <a:r>
              <a:rPr lang="en-US" altLang="zh-CN" dirty="0"/>
              <a:t>Database</a:t>
            </a:r>
            <a:r>
              <a:rPr lang="zh-CN" altLang="en-US" dirty="0"/>
              <a:t> 的结构化数据存储提供基础，满足 </a:t>
            </a:r>
            <a:r>
              <a:rPr lang="en-US" altLang="zh-CN" dirty="0"/>
              <a:t>Database</a:t>
            </a:r>
            <a:r>
              <a:rPr lang="zh-CN" altLang="en-US" dirty="0"/>
              <a:t> 高性能需求。低延迟高带宽场景，使用块存储是最佳方案。</a:t>
            </a:r>
            <a:endParaRPr lang="en-US" altLang="zh-CN" dirty="0"/>
          </a:p>
          <a:p>
            <a:pPr lvl="1"/>
            <a:r>
              <a:rPr lang="zh-CN" altLang="en-US" dirty="0"/>
              <a:t>主要关心数据在存储介质山的存储位置，为后续的存储类型提供一切物理基础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文件存储：</a:t>
            </a:r>
            <a:r>
              <a:rPr lang="zh-CN" altLang="en-US" dirty="0"/>
              <a:t>基于块封装了文件、目录的语义结构，利用层级关系组织数据，通过 </a:t>
            </a:r>
            <a:r>
              <a:rPr lang="en-US" altLang="zh-CN" dirty="0"/>
              <a:t>OS</a:t>
            </a:r>
            <a:r>
              <a:rPr lang="zh-CN" altLang="en-US" dirty="0"/>
              <a:t> 实现文件系统封装（</a:t>
            </a:r>
            <a:r>
              <a:rPr lang="en-US" altLang="zh-CN" dirty="0"/>
              <a:t>Ext4</a:t>
            </a:r>
            <a:r>
              <a:rPr lang="zh-CN" altLang="en-US" dirty="0"/>
              <a:t>），基于大数据封装分布式文件系统（</a:t>
            </a:r>
            <a:r>
              <a:rPr lang="en-US" altLang="zh-CN" dirty="0"/>
              <a:t>HDFS</a:t>
            </a:r>
            <a:r>
              <a:rPr lang="zh-CN" altLang="en-US" dirty="0"/>
              <a:t>），应用层提供 </a:t>
            </a:r>
            <a:r>
              <a:rPr lang="en-US" altLang="zh-CN" dirty="0"/>
              <a:t>XML/JSON</a:t>
            </a:r>
            <a:r>
              <a:rPr lang="zh-CN" altLang="en-US" dirty="0"/>
              <a:t>等格式</a:t>
            </a:r>
            <a:endParaRPr lang="en-US" altLang="zh-CN" dirty="0"/>
          </a:p>
          <a:p>
            <a:pPr lvl="1"/>
            <a:r>
              <a:rPr lang="zh-CN" altLang="en-US" dirty="0"/>
              <a:t>从单机、分布式到大数据，提供多粒度文件语义、满足不同层级的场景需求。主要关心文件组织关系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b="1" dirty="0"/>
              <a:t>对象存储：</a:t>
            </a:r>
            <a:r>
              <a:rPr lang="zh-CN" altLang="en-US" dirty="0"/>
              <a:t>通过对象对数据的透明读写，多模态异构数据统一抽象为对象进行操作（</a:t>
            </a:r>
            <a:r>
              <a:rPr lang="en-US" altLang="zh-CN" dirty="0"/>
              <a:t>AI</a:t>
            </a:r>
            <a:r>
              <a:rPr lang="zh-CN" altLang="en-US" dirty="0"/>
              <a:t> 中为</a:t>
            </a:r>
            <a:r>
              <a:rPr lang="en-US" altLang="zh-CN" dirty="0"/>
              <a:t>Tensor</a:t>
            </a:r>
            <a:r>
              <a:rPr lang="zh-CN" altLang="en-US" dirty="0"/>
              <a:t>）。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166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176288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了解数据存储的主要三种类型（块存储、文件存储、对象存储）及其优缺点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了解三种存储对象在不同场景的具体使用情况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350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C39635-C8B8-AF41-A130-0C397641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D3C1041-7E91-BD48-9CB2-7F908E04CF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https://www.linkedin.com/pulse/dram-scaling-challenges-grow-aken-cheung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https://nn.wikipedia.org/wiki/Random_Access_Memory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https://aws.amazon.com/cn/compare/the-difference-between-block-file-object-storage/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417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chemeClr val="tx2"/>
                </a:solidFill>
                <a:latin typeface="+mn-ea"/>
              </a:rPr>
              <a:t>集群算力准备</a:t>
            </a:r>
            <a:endParaRPr kumimoji="1" lang="zh-CN" altLang="en-US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3920988" y="1477321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模型训练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488355" y="1476078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模型验证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9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集群 </a:t>
            </a:r>
            <a:r>
              <a:rPr lang="en-US" altLang="zh-CN" sz="2400" dirty="0">
                <a:latin typeface="Gill Sans MT" panose="020B0502020104020203" pitchFamily="34" charset="0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</a:rPr>
              <a:t> 大模型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数据存储现状和场景：</a:t>
            </a:r>
            <a:r>
              <a:rPr lang="zh-CN" altLang="en-US" sz="2000" dirty="0">
                <a:latin typeface="Gill Sans MT" panose="020B0502020104020203" pitchFamily="34" charset="0"/>
              </a:rPr>
              <a:t>存储软件类型、存储硬件类型的发展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大模型对存储的挑战：</a:t>
            </a:r>
            <a:r>
              <a:rPr lang="zh-CN" altLang="en-US" sz="2000" dirty="0">
                <a:latin typeface="Gill Sans MT" panose="020B0502020104020203" pitchFamily="34" charset="0"/>
              </a:rPr>
              <a:t>存储性能指标、存储遇到大模型挑战与新机会点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大模型训练</a:t>
            </a:r>
            <a:r>
              <a:rPr lang="en-US" altLang="zh-CN" sz="2400" b="1" dirty="0">
                <a:latin typeface="Gill Sans MT" panose="020B0502020104020203" pitchFamily="34" charset="0"/>
              </a:rPr>
              <a:t>CKPT</a:t>
            </a:r>
            <a:r>
              <a:rPr lang="zh-CN" altLang="en-US" sz="2400" b="1" dirty="0">
                <a:latin typeface="Gill Sans MT" panose="020B0502020104020203" pitchFamily="34" charset="0"/>
              </a:rPr>
              <a:t>优化：</a:t>
            </a:r>
            <a:r>
              <a:rPr lang="zh-CN" altLang="en-US" sz="2000" dirty="0">
                <a:latin typeface="Gill Sans MT" panose="020B0502020104020203" pitchFamily="34" charset="0"/>
              </a:rPr>
              <a:t>大模型训练过程、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过程分解、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优化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大模型时代对存储的思考：</a:t>
            </a:r>
            <a:r>
              <a:rPr lang="zh-CN" altLang="en-US" sz="2000" dirty="0">
                <a:latin typeface="Gill Sans MT" panose="020B0502020104020203" pitchFamily="34" charset="0"/>
              </a:rPr>
              <a:t>什么样的存储架构才是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大模型时代的选择？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3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增长的存储主要靠数据中心和存储服务器拉动</a:t>
            </a:r>
          </a:p>
        </p:txBody>
      </p:sp>
      <p:sp>
        <p:nvSpPr>
          <p:cNvPr id="45" name="内容占位符 3">
            <a:extLst>
              <a:ext uri="{FF2B5EF4-FFF2-40B4-BE49-F238E27FC236}">
                <a16:creationId xmlns:a16="http://schemas.microsoft.com/office/drawing/2014/main" id="{F29765E8-3EC8-254B-BE1C-F356DE1B8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4047" y="2615722"/>
            <a:ext cx="2211109" cy="2249786"/>
          </a:xfrm>
        </p:spPr>
        <p:txBody>
          <a:bodyPr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存储</a:t>
            </a:r>
            <a:endParaRPr lang="en-US" altLang="zh-CN" sz="3200" b="1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技术</a:t>
            </a:r>
            <a:endParaRPr lang="en-US" altLang="zh-CN" sz="3200" b="1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架构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0B4CD171-96A4-F34F-8E16-81F824937026}"/>
              </a:ext>
            </a:extLst>
          </p:cNvPr>
          <p:cNvSpPr/>
          <p:nvPr/>
        </p:nvSpPr>
        <p:spPr>
          <a:xfrm>
            <a:off x="3705521" y="5485591"/>
            <a:ext cx="7132999" cy="701012"/>
          </a:xfrm>
          <a:prstGeom prst="roundRect">
            <a:avLst>
              <a:gd name="adj" fmla="val 909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硬件介质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D30A3BA8-B4EE-4A43-94DF-4A346CF94A43}"/>
              </a:ext>
            </a:extLst>
          </p:cNvPr>
          <p:cNvSpPr/>
          <p:nvPr/>
        </p:nvSpPr>
        <p:spPr>
          <a:xfrm>
            <a:off x="7951768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机械硬盘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07FC407-B4F9-5D4E-AF7A-E21C7AABCE15}"/>
              </a:ext>
            </a:extLst>
          </p:cNvPr>
          <p:cNvSpPr/>
          <p:nvPr/>
        </p:nvSpPr>
        <p:spPr>
          <a:xfrm>
            <a:off x="9417218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固态硬盘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CAB2FB-6AED-874E-9CCF-4EAEBD9FD5CC}"/>
              </a:ext>
            </a:extLst>
          </p:cNvPr>
          <p:cNvSpPr/>
          <p:nvPr/>
        </p:nvSpPr>
        <p:spPr>
          <a:xfrm>
            <a:off x="6486319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光盘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F18A6A10-CE1E-2D4E-A6A9-9447441FB1AE}"/>
              </a:ext>
            </a:extLst>
          </p:cNvPr>
          <p:cNvSpPr/>
          <p:nvPr/>
        </p:nvSpPr>
        <p:spPr>
          <a:xfrm>
            <a:off x="5020870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磁带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3E80786B-7EB0-5442-8FBD-9258229A0147}"/>
              </a:ext>
            </a:extLst>
          </p:cNvPr>
          <p:cNvSpPr/>
          <p:nvPr/>
        </p:nvSpPr>
        <p:spPr>
          <a:xfrm>
            <a:off x="3705521" y="4710912"/>
            <a:ext cx="7132999" cy="665502"/>
          </a:xfrm>
          <a:prstGeom prst="roundRect">
            <a:avLst>
              <a:gd name="adj" fmla="val 90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存储架构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F347C091-4FD7-D14F-AE01-BBDB195F2246}"/>
              </a:ext>
            </a:extLst>
          </p:cNvPr>
          <p:cNvSpPr/>
          <p:nvPr/>
        </p:nvSpPr>
        <p:spPr>
          <a:xfrm>
            <a:off x="7951768" y="4839480"/>
            <a:ext cx="2520177" cy="3801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分布式存储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1D0E5840-E035-FD4A-865E-ABD1EF2F06E5}"/>
              </a:ext>
            </a:extLst>
          </p:cNvPr>
          <p:cNvSpPr/>
          <p:nvPr/>
        </p:nvSpPr>
        <p:spPr>
          <a:xfrm>
            <a:off x="5020869" y="4839480"/>
            <a:ext cx="2520075" cy="3801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集中式存储</a:t>
            </a: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8CA29F0B-5BAD-2943-A465-8EE4CC6450AE}"/>
              </a:ext>
            </a:extLst>
          </p:cNvPr>
          <p:cNvSpPr/>
          <p:nvPr/>
        </p:nvSpPr>
        <p:spPr>
          <a:xfrm>
            <a:off x="3705521" y="3932346"/>
            <a:ext cx="7132999" cy="665502"/>
          </a:xfrm>
          <a:prstGeom prst="roundRect">
            <a:avLst>
              <a:gd name="adj" fmla="val 90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连接方式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7FA814EC-8797-1745-B09C-D1957BA37DDF}"/>
              </a:ext>
            </a:extLst>
          </p:cNvPr>
          <p:cNvSpPr/>
          <p:nvPr/>
        </p:nvSpPr>
        <p:spPr>
          <a:xfrm>
            <a:off x="9212078" y="4063169"/>
            <a:ext cx="1291577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1D1D1A"/>
                </a:solidFill>
              </a:rPr>
              <a:t>DAS</a:t>
            </a:r>
            <a:endParaRPr kumimoji="1"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64B2B6D0-ED3E-6947-8E25-A30CCD854D1B}"/>
              </a:ext>
            </a:extLst>
          </p:cNvPr>
          <p:cNvSpPr/>
          <p:nvPr/>
        </p:nvSpPr>
        <p:spPr>
          <a:xfrm>
            <a:off x="7132380" y="4063169"/>
            <a:ext cx="1291577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1D1D1A"/>
                </a:solidFill>
              </a:rPr>
              <a:t>NAS</a:t>
            </a:r>
            <a:endParaRPr kumimoji="1"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A2961F9A-049C-8B47-ACD4-AC925AE24CC7}"/>
              </a:ext>
            </a:extLst>
          </p:cNvPr>
          <p:cNvSpPr/>
          <p:nvPr/>
        </p:nvSpPr>
        <p:spPr>
          <a:xfrm>
            <a:off x="5052681" y="4063169"/>
            <a:ext cx="1291577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1D1D1A"/>
                </a:solidFill>
              </a:rPr>
              <a:t>SAN</a:t>
            </a:r>
            <a:endParaRPr kumimoji="1"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5B54AC20-CDA2-F340-A65D-46C5EFD1F7D8}"/>
              </a:ext>
            </a:extLst>
          </p:cNvPr>
          <p:cNvSpPr/>
          <p:nvPr/>
        </p:nvSpPr>
        <p:spPr>
          <a:xfrm>
            <a:off x="3705521" y="2123363"/>
            <a:ext cx="7133000" cy="665502"/>
          </a:xfrm>
          <a:prstGeom prst="roundRect">
            <a:avLst>
              <a:gd name="adj" fmla="val 90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大模型训练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2DFF582C-9F56-9D41-B304-E05F24A58629}"/>
              </a:ext>
            </a:extLst>
          </p:cNvPr>
          <p:cNvSpPr/>
          <p:nvPr/>
        </p:nvSpPr>
        <p:spPr>
          <a:xfrm>
            <a:off x="8919655" y="2259625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训练数据</a:t>
            </a: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E8BD7256-6DC8-6F40-8A1F-77A806C01CF8}"/>
              </a:ext>
            </a:extLst>
          </p:cNvPr>
          <p:cNvSpPr/>
          <p:nvPr/>
        </p:nvSpPr>
        <p:spPr>
          <a:xfrm>
            <a:off x="6986167" y="2259625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rgbClr val="1D1D1A"/>
                </a:solidFill>
              </a:rPr>
              <a:t>CheckPoint</a:t>
            </a:r>
            <a:endParaRPr kumimoji="1"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40CE789E-D81F-744A-89BF-5648E14B7701}"/>
              </a:ext>
            </a:extLst>
          </p:cNvPr>
          <p:cNvSpPr/>
          <p:nvPr/>
        </p:nvSpPr>
        <p:spPr>
          <a:xfrm>
            <a:off x="5052680" y="2259625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多级存储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859642C6-87DA-2C43-8336-35FF56EBD779}"/>
              </a:ext>
            </a:extLst>
          </p:cNvPr>
          <p:cNvSpPr/>
          <p:nvPr/>
        </p:nvSpPr>
        <p:spPr>
          <a:xfrm>
            <a:off x="3705521" y="1345325"/>
            <a:ext cx="7133000" cy="665502"/>
          </a:xfrm>
          <a:prstGeom prst="roundRect">
            <a:avLst>
              <a:gd name="adj" fmla="val 90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大模型</a:t>
            </a:r>
            <a:r>
              <a:rPr kumimoji="1" lang="en-US" altLang="zh-CN" sz="1600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应用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110AD13A-D7B2-3841-9EEE-349C167B675C}"/>
              </a:ext>
            </a:extLst>
          </p:cNvPr>
          <p:cNvSpPr/>
          <p:nvPr/>
        </p:nvSpPr>
        <p:spPr>
          <a:xfrm>
            <a:off x="8919655" y="1481586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1D1D1A"/>
                </a:solidFill>
              </a:rPr>
              <a:t>AI</a:t>
            </a:r>
            <a:r>
              <a:rPr kumimoji="1" lang="zh-CN" altLang="en-US" sz="1200" dirty="0">
                <a:solidFill>
                  <a:srgbClr val="1D1D1A"/>
                </a:solidFill>
              </a:rPr>
              <a:t> </a:t>
            </a:r>
            <a:r>
              <a:rPr kumimoji="1" lang="en-US" altLang="zh-CN" sz="1200" dirty="0">
                <a:solidFill>
                  <a:srgbClr val="1D1D1A"/>
                </a:solidFill>
              </a:rPr>
              <a:t>Agent</a:t>
            </a:r>
            <a:r>
              <a:rPr kumimoji="1" lang="zh-CN" altLang="en-US" sz="12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C96CC812-D213-8F4A-B16E-1B46F39CF5D3}"/>
              </a:ext>
            </a:extLst>
          </p:cNvPr>
          <p:cNvSpPr/>
          <p:nvPr/>
        </p:nvSpPr>
        <p:spPr>
          <a:xfrm>
            <a:off x="6986167" y="1481586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多模态大模型</a:t>
            </a: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5230C2FA-C91E-9341-8014-B2B280B97198}"/>
              </a:ext>
            </a:extLst>
          </p:cNvPr>
          <p:cNvSpPr/>
          <p:nvPr/>
        </p:nvSpPr>
        <p:spPr>
          <a:xfrm>
            <a:off x="5052680" y="1481586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1D1D1A"/>
                </a:solidFill>
              </a:rPr>
              <a:t>LLAMA</a:t>
            </a:r>
            <a:r>
              <a:rPr kumimoji="1" lang="zh-CN" altLang="en-US" sz="1200" dirty="0">
                <a:solidFill>
                  <a:srgbClr val="1D1D1A"/>
                </a:solidFill>
              </a:rPr>
              <a:t>等</a:t>
            </a:r>
            <a:r>
              <a:rPr kumimoji="1" lang="en-US" altLang="zh-CN" sz="1200">
                <a:solidFill>
                  <a:srgbClr val="1D1D1A"/>
                </a:solidFill>
              </a:rPr>
              <a:t>LLM</a:t>
            </a:r>
            <a:endParaRPr kumimoji="1"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E3F96944-57FC-1C44-B0D9-4C67A2CAB286}"/>
              </a:ext>
            </a:extLst>
          </p:cNvPr>
          <p:cNvSpPr/>
          <p:nvPr/>
        </p:nvSpPr>
        <p:spPr>
          <a:xfrm>
            <a:off x="3705521" y="2898042"/>
            <a:ext cx="7132999" cy="951785"/>
          </a:xfrm>
          <a:prstGeom prst="roundRect">
            <a:avLst>
              <a:gd name="adj" fmla="val 9093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存储对象</a:t>
            </a:r>
            <a:endParaRPr kumimoji="1" lang="en-US" altLang="zh-CN" sz="16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存储协议</a:t>
            </a: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9E22A8AA-146E-CF4E-953B-FC6C46FAF172}"/>
              </a:ext>
            </a:extLst>
          </p:cNvPr>
          <p:cNvSpPr/>
          <p:nvPr/>
        </p:nvSpPr>
        <p:spPr>
          <a:xfrm>
            <a:off x="8169478" y="3038678"/>
            <a:ext cx="1528501" cy="69126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</a:rPr>
              <a:t>对象存储</a:t>
            </a: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D239A93-B6AA-B946-9431-374EEACA4D7F}"/>
              </a:ext>
            </a:extLst>
          </p:cNvPr>
          <p:cNvSpPr/>
          <p:nvPr/>
        </p:nvSpPr>
        <p:spPr>
          <a:xfrm>
            <a:off x="6601308" y="3028163"/>
            <a:ext cx="1339949" cy="69126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</a:rPr>
              <a:t>块存储</a:t>
            </a: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8355DE97-DE4E-7D40-987C-7DB54EB7A8E0}"/>
              </a:ext>
            </a:extLst>
          </p:cNvPr>
          <p:cNvSpPr/>
          <p:nvPr/>
        </p:nvSpPr>
        <p:spPr>
          <a:xfrm>
            <a:off x="4978830" y="3028163"/>
            <a:ext cx="1390080" cy="69126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</a:rPr>
              <a:t>文件存储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F707B62F-7BFE-0346-B599-250EB4F9D93C}"/>
              </a:ext>
            </a:extLst>
          </p:cNvPr>
          <p:cNvSpPr/>
          <p:nvPr/>
        </p:nvSpPr>
        <p:spPr>
          <a:xfrm>
            <a:off x="9846027" y="3028163"/>
            <a:ext cx="833936" cy="71245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</a:rPr>
              <a:t>其他</a:t>
            </a: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85753D5E-9F21-A047-A9B6-57FDCF40735C}"/>
              </a:ext>
            </a:extLst>
          </p:cNvPr>
          <p:cNvSpPr/>
          <p:nvPr/>
        </p:nvSpPr>
        <p:spPr>
          <a:xfrm>
            <a:off x="5100147" y="3330632"/>
            <a:ext cx="462179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solidFill>
                  <a:srgbClr val="1D1D1A"/>
                </a:solidFill>
              </a:rPr>
              <a:t>NFS</a:t>
            </a:r>
            <a:endParaRPr kumimoji="1" lang="zh-CN" altLang="en-US" sz="800" dirty="0">
              <a:solidFill>
                <a:srgbClr val="1D1D1A"/>
              </a:solidFill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7F8261A5-2997-0944-B2A8-37644772325E}"/>
              </a:ext>
            </a:extLst>
          </p:cNvPr>
          <p:cNvSpPr/>
          <p:nvPr/>
        </p:nvSpPr>
        <p:spPr>
          <a:xfrm>
            <a:off x="5641603" y="3329686"/>
            <a:ext cx="621908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solidFill>
                  <a:srgbClr val="1D1D1A"/>
                </a:solidFill>
              </a:rPr>
              <a:t>HDFS</a:t>
            </a:r>
            <a:endParaRPr kumimoji="1" lang="zh-CN" altLang="en-US" sz="800" dirty="0">
              <a:solidFill>
                <a:srgbClr val="1D1D1A"/>
              </a:solidFill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C70B544C-DE1B-1F48-B18F-05AA04D36ABF}"/>
              </a:ext>
            </a:extLst>
          </p:cNvPr>
          <p:cNvSpPr/>
          <p:nvPr/>
        </p:nvSpPr>
        <p:spPr>
          <a:xfrm>
            <a:off x="6718172" y="3329686"/>
            <a:ext cx="504790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 err="1">
                <a:solidFill>
                  <a:srgbClr val="1D1D1A"/>
                </a:solidFill>
              </a:rPr>
              <a:t>NVMe</a:t>
            </a:r>
            <a:endParaRPr kumimoji="1" lang="zh-CN" altLang="en-US" sz="800" dirty="0">
              <a:solidFill>
                <a:srgbClr val="1D1D1A"/>
              </a:solidFill>
            </a:endParaRP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7B29E413-1D9C-0047-B6D4-84A9BEAFEBD9}"/>
              </a:ext>
            </a:extLst>
          </p:cNvPr>
          <p:cNvSpPr/>
          <p:nvPr/>
        </p:nvSpPr>
        <p:spPr>
          <a:xfrm>
            <a:off x="7308693" y="3329685"/>
            <a:ext cx="504790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solidFill>
                  <a:srgbClr val="1D1D1A"/>
                </a:solidFill>
              </a:rPr>
              <a:t>SCSI</a:t>
            </a:r>
            <a:endParaRPr kumimoji="1" lang="zh-CN" altLang="en-US" sz="800" dirty="0">
              <a:solidFill>
                <a:srgbClr val="1D1D1A"/>
              </a:solidFill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52E34898-8299-8C4A-BD1B-CAA3EDCA75BD}"/>
              </a:ext>
            </a:extLst>
          </p:cNvPr>
          <p:cNvSpPr/>
          <p:nvPr/>
        </p:nvSpPr>
        <p:spPr>
          <a:xfrm>
            <a:off x="8305209" y="3328143"/>
            <a:ext cx="565228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solidFill>
                  <a:srgbClr val="1D1D1A"/>
                </a:solidFill>
              </a:rPr>
              <a:t>Tensor</a:t>
            </a:r>
            <a:endParaRPr kumimoji="1" lang="zh-CN" altLang="en-US" sz="800" dirty="0">
              <a:solidFill>
                <a:srgbClr val="1D1D1A"/>
              </a:solidFill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DAA3BB81-B796-2E45-9FAF-C7F2D90E0060}"/>
              </a:ext>
            </a:extLst>
          </p:cNvPr>
          <p:cNvSpPr/>
          <p:nvPr/>
        </p:nvSpPr>
        <p:spPr>
          <a:xfrm>
            <a:off x="8971987" y="3331289"/>
            <a:ext cx="585212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solidFill>
                  <a:srgbClr val="1D1D1A"/>
                </a:solidFill>
              </a:rPr>
              <a:t>Vector</a:t>
            </a:r>
            <a:endParaRPr kumimoji="1" lang="zh-CN" altLang="en-US" sz="800" dirty="0">
              <a:solidFill>
                <a:srgbClr val="1D1D1A"/>
              </a:solidFill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4E176CC9-5924-3848-93D8-C84A2D5B98B5}"/>
              </a:ext>
            </a:extLst>
          </p:cNvPr>
          <p:cNvSpPr/>
          <p:nvPr/>
        </p:nvSpPr>
        <p:spPr>
          <a:xfrm>
            <a:off x="9969523" y="3328142"/>
            <a:ext cx="585212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solidFill>
                  <a:srgbClr val="1D1D1A"/>
                </a:solidFill>
              </a:rPr>
              <a:t>Table</a:t>
            </a:r>
            <a:endParaRPr kumimoji="1" lang="zh-CN" altLang="en-US" sz="800" dirty="0">
              <a:solidFill>
                <a:srgbClr val="1D1D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245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数据存储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ja-JP" altLang="en-US">
                <a:latin typeface="Futura Medium" panose="020B0602020204020303" pitchFamily="34" charset="-79"/>
                <a:cs typeface="Futura Medium" panose="020B0602020204020303" pitchFamily="34" charset="-79"/>
              </a:rPr>
              <a:t>の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类型</a:t>
            </a:r>
          </a:p>
        </p:txBody>
      </p:sp>
    </p:spTree>
    <p:extLst>
      <p:ext uri="{BB962C8B-B14F-4D97-AF65-F5344CB8AC3E}">
        <p14:creationId xmlns:p14="http://schemas.microsoft.com/office/powerpoint/2010/main" val="368365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存储类型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存储的数据格式：</a:t>
            </a:r>
            <a:r>
              <a:rPr lang="zh-CN" altLang="en-US" dirty="0"/>
              <a:t>块存储、文件存储、对象存储。</a:t>
            </a:r>
            <a:endParaRPr lang="en-US" altLang="zh-CN" dirty="0"/>
          </a:p>
          <a:p>
            <a:r>
              <a:rPr lang="zh-CN" altLang="en-US" b="1" dirty="0"/>
              <a:t>块存储：</a:t>
            </a:r>
            <a:r>
              <a:rPr lang="zh-CN" altLang="en-US" dirty="0"/>
              <a:t>可获取任何数据（文件或数据库</a:t>
            </a:r>
            <a:r>
              <a:rPr lang="en-US" altLang="zh-CN" dirty="0"/>
              <a:t>item</a:t>
            </a:r>
            <a:r>
              <a:rPr lang="zh-CN" altLang="en-US" dirty="0"/>
              <a:t>），将其分为大小相同的数据块；</a:t>
            </a:r>
            <a:endParaRPr lang="en-US" altLang="zh-CN" dirty="0"/>
          </a:p>
          <a:p>
            <a:r>
              <a:rPr lang="zh-CN" altLang="en-US" b="1" dirty="0"/>
              <a:t>文件存储：</a:t>
            </a:r>
            <a:r>
              <a:rPr lang="zh-CN" altLang="en-US" dirty="0"/>
              <a:t>以文件 </a:t>
            </a:r>
            <a:r>
              <a:rPr lang="en-US" altLang="zh-CN" dirty="0"/>
              <a:t>and/or</a:t>
            </a:r>
            <a:r>
              <a:rPr lang="zh-CN" altLang="en-US" dirty="0"/>
              <a:t> 文件夹的层次结构来规整和呈现数据；</a:t>
            </a:r>
            <a:endParaRPr lang="en-US" altLang="zh-CN" dirty="0"/>
          </a:p>
          <a:p>
            <a:r>
              <a:rPr lang="zh-CN" altLang="en-US" b="1" dirty="0"/>
              <a:t>对象存续：</a:t>
            </a:r>
            <a:r>
              <a:rPr lang="zh-CN" altLang="en-US" dirty="0"/>
              <a:t>非结构化格式 </a:t>
            </a:r>
            <a:r>
              <a:rPr lang="en-US" altLang="zh-CN" dirty="0"/>
              <a:t>and/or</a:t>
            </a:r>
            <a:r>
              <a:rPr lang="zh-CN" altLang="en-US" dirty="0"/>
              <a:t> 对象的单位存储和管理数据；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1527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  <a:sym typeface="Huawei Sans" panose="020C0503030203020204" pitchFamily="34" charset="0"/>
              </a:rPr>
              <a:t>存储类型与 </a:t>
            </a:r>
            <a:r>
              <a:rPr lang="en-US" altLang="zh-CN" dirty="0">
                <a:latin typeface="Gill Sans MT" panose="020B0502020104020203" pitchFamily="34" charset="0"/>
                <a:sym typeface="Huawei Sans" panose="020C0503030203020204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  <a:sym typeface="Huawei Sans" panose="020C0503030203020204" pitchFamily="34" charset="0"/>
              </a:rPr>
              <a:t> 的关系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存储的数据格式：</a:t>
            </a:r>
            <a:r>
              <a:rPr lang="zh-CN" altLang="en-US" dirty="0"/>
              <a:t>块存储、文件存储、对象存储。</a:t>
            </a:r>
            <a:endParaRPr lang="en-US" altLang="zh-CN" dirty="0"/>
          </a:p>
          <a:p>
            <a:r>
              <a:rPr lang="zh-CN" altLang="en-US" b="1" dirty="0"/>
              <a:t>块存储：</a:t>
            </a:r>
            <a:r>
              <a:rPr lang="zh-CN" altLang="en-US" dirty="0"/>
              <a:t>可获取任何数据（文件或数据库</a:t>
            </a:r>
            <a:r>
              <a:rPr lang="en-US" altLang="zh-CN" dirty="0"/>
              <a:t>item</a:t>
            </a:r>
            <a:r>
              <a:rPr lang="zh-CN" altLang="en-US" dirty="0"/>
              <a:t>），将其分为大小相同的数据块；</a:t>
            </a:r>
            <a:endParaRPr lang="en-US" altLang="zh-CN" dirty="0"/>
          </a:p>
          <a:p>
            <a:pPr lvl="1"/>
            <a:r>
              <a:rPr lang="en-US" altLang="zh-CN" sz="1600" dirty="0">
                <a:highlight>
                  <a:srgbClr val="FFFF00"/>
                </a:highlight>
              </a:rPr>
              <a:t>——</a:t>
            </a:r>
            <a:r>
              <a:rPr lang="zh-CN" altLang="en-US" sz="1600" dirty="0">
                <a:highlight>
                  <a:srgbClr val="FFFF00"/>
                </a:highlight>
              </a:rPr>
              <a:t> </a:t>
            </a:r>
            <a:r>
              <a:rPr lang="en-US" altLang="zh-CN" sz="1600" dirty="0">
                <a:highlight>
                  <a:srgbClr val="FFFF00"/>
                </a:highlight>
              </a:rPr>
              <a:t>AI</a:t>
            </a:r>
            <a:r>
              <a:rPr lang="zh-CN" altLang="en-US" sz="1600" dirty="0">
                <a:highlight>
                  <a:srgbClr val="FFFF00"/>
                </a:highlight>
              </a:rPr>
              <a:t> 大模型中会以 </a:t>
            </a:r>
            <a:r>
              <a:rPr lang="en-US" altLang="zh-CN" sz="1600" dirty="0">
                <a:highlight>
                  <a:srgbClr val="FFFF00"/>
                </a:highlight>
              </a:rPr>
              <a:t>bin</a:t>
            </a:r>
            <a:r>
              <a:rPr lang="zh-CN" altLang="en-US" sz="1600" dirty="0">
                <a:highlight>
                  <a:srgbClr val="FFFF00"/>
                </a:highlight>
              </a:rPr>
              <a:t> 或者 拆分后的 </a:t>
            </a:r>
            <a:r>
              <a:rPr lang="en-US" altLang="zh-CN" sz="1600" dirty="0">
                <a:highlight>
                  <a:srgbClr val="FFFF00"/>
                </a:highlight>
              </a:rPr>
              <a:t>bin</a:t>
            </a:r>
            <a:r>
              <a:rPr lang="zh-CN" altLang="en-US" sz="1600" dirty="0">
                <a:highlight>
                  <a:srgbClr val="FFFF00"/>
                </a:highlight>
              </a:rPr>
              <a:t> 块把模型权重参数存储起来</a:t>
            </a:r>
            <a:endParaRPr lang="en-US" altLang="zh-CN" sz="1600" dirty="0">
              <a:highlight>
                <a:srgbClr val="FFFF00"/>
              </a:highlight>
            </a:endParaRPr>
          </a:p>
          <a:p>
            <a:r>
              <a:rPr lang="zh-CN" altLang="en-US" b="1" dirty="0"/>
              <a:t>文件存储：</a:t>
            </a:r>
            <a:r>
              <a:rPr lang="zh-CN" altLang="en-US" dirty="0"/>
              <a:t>以文件 </a:t>
            </a:r>
            <a:r>
              <a:rPr lang="en-US" altLang="zh-CN" dirty="0"/>
              <a:t>and/or</a:t>
            </a:r>
            <a:r>
              <a:rPr lang="zh-CN" altLang="en-US" dirty="0"/>
              <a:t> 文件夹的层次结构来这里和呈现数据；</a:t>
            </a:r>
            <a:endParaRPr lang="en-US" altLang="zh-CN" dirty="0"/>
          </a:p>
          <a:p>
            <a:r>
              <a:rPr lang="zh-CN" altLang="en-US" b="1" dirty="0"/>
              <a:t>对象存续：</a:t>
            </a:r>
            <a:r>
              <a:rPr lang="zh-CN" altLang="en-US" dirty="0"/>
              <a:t>非结构化格式 </a:t>
            </a:r>
            <a:r>
              <a:rPr lang="en-US" altLang="zh-CN" dirty="0"/>
              <a:t>and/or</a:t>
            </a:r>
            <a:r>
              <a:rPr lang="zh-CN" altLang="en-US" dirty="0"/>
              <a:t> 对象的单位存储和管理数据；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6248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  <a:sym typeface="Huawei Sans" panose="020C0503030203020204" pitchFamily="34" charset="0"/>
              </a:rPr>
              <a:t>存储类型与 </a:t>
            </a:r>
            <a:r>
              <a:rPr lang="en-US" altLang="zh-CN" dirty="0">
                <a:latin typeface="Gill Sans MT" panose="020B0502020104020203" pitchFamily="34" charset="0"/>
                <a:sym typeface="Huawei Sans" panose="020C0503030203020204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  <a:sym typeface="Huawei Sans" panose="020C0503030203020204" pitchFamily="34" charset="0"/>
              </a:rPr>
              <a:t> 的关系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91707C-D1E4-C243-91F2-867E8BFA25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444" y="1316930"/>
            <a:ext cx="8727873" cy="50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59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  <a:sym typeface="Huawei Sans" panose="020C0503030203020204" pitchFamily="34" charset="0"/>
              </a:rPr>
              <a:t>存储类型与 </a:t>
            </a:r>
            <a:r>
              <a:rPr lang="en-US" altLang="zh-CN" dirty="0">
                <a:latin typeface="Gill Sans MT" panose="020B0502020104020203" pitchFamily="34" charset="0"/>
                <a:sym typeface="Huawei Sans" panose="020C0503030203020204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  <a:sym typeface="Huawei Sans" panose="020C0503030203020204" pitchFamily="34" charset="0"/>
              </a:rPr>
              <a:t> 的关系</a:t>
            </a:r>
            <a:endParaRPr kumimoji="1"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存储的数据格式：</a:t>
            </a:r>
            <a:r>
              <a:rPr lang="zh-CN" altLang="en-US" dirty="0"/>
              <a:t>块存储、文件存储、对象存储。</a:t>
            </a:r>
            <a:endParaRPr lang="en-US" altLang="zh-CN" dirty="0"/>
          </a:p>
          <a:p>
            <a:r>
              <a:rPr lang="zh-CN" altLang="en-US" b="1" dirty="0"/>
              <a:t>块存储：</a:t>
            </a:r>
            <a:r>
              <a:rPr lang="zh-CN" altLang="en-US" dirty="0"/>
              <a:t>可获取任何数据（文件或数据库</a:t>
            </a:r>
            <a:r>
              <a:rPr lang="en-US" altLang="zh-CN" dirty="0"/>
              <a:t>item</a:t>
            </a:r>
            <a:r>
              <a:rPr lang="zh-CN" altLang="en-US" dirty="0"/>
              <a:t>），将其分为大小相同的数据块；</a:t>
            </a:r>
            <a:endParaRPr lang="en-US" altLang="zh-CN" dirty="0"/>
          </a:p>
          <a:p>
            <a:r>
              <a:rPr lang="zh-CN" altLang="en-US" b="1" dirty="0"/>
              <a:t>文件存储：</a:t>
            </a:r>
            <a:r>
              <a:rPr lang="zh-CN" altLang="en-US" dirty="0"/>
              <a:t>以文件 </a:t>
            </a:r>
            <a:r>
              <a:rPr lang="en-US" altLang="zh-CN" dirty="0"/>
              <a:t>and/or</a:t>
            </a:r>
            <a:r>
              <a:rPr lang="zh-CN" altLang="en-US" dirty="0"/>
              <a:t> 文件夹的层次结构来这里和呈现数据；</a:t>
            </a:r>
            <a:endParaRPr lang="en-US" altLang="zh-CN" dirty="0"/>
          </a:p>
          <a:p>
            <a:pPr lvl="1"/>
            <a:r>
              <a:rPr lang="en-US" altLang="zh-CN" sz="1600" dirty="0">
                <a:highlight>
                  <a:srgbClr val="FFFF00"/>
                </a:highlight>
              </a:rPr>
              <a:t>——</a:t>
            </a:r>
            <a:r>
              <a:rPr lang="zh-CN" altLang="en-US" sz="1600" dirty="0">
                <a:highlight>
                  <a:srgbClr val="FFFF00"/>
                </a:highlight>
              </a:rPr>
              <a:t> 已经 </a:t>
            </a:r>
            <a:r>
              <a:rPr lang="en-US" altLang="zh-CN" sz="1600" dirty="0">
                <a:highlight>
                  <a:srgbClr val="FFFF00"/>
                </a:highlight>
              </a:rPr>
              <a:t>Label</a:t>
            </a:r>
            <a:r>
              <a:rPr lang="zh-CN" altLang="en-US" sz="1600" dirty="0">
                <a:highlight>
                  <a:srgbClr val="FFFF00"/>
                </a:highlight>
              </a:rPr>
              <a:t> 好的标签数据和训练数据，通过文件夹来管理，提供基础的封装格式。</a:t>
            </a:r>
            <a:endParaRPr lang="en-US" altLang="zh-CN" sz="1600" dirty="0">
              <a:highlight>
                <a:srgbClr val="FFFF00"/>
              </a:highlight>
            </a:endParaRPr>
          </a:p>
          <a:p>
            <a:r>
              <a:rPr lang="zh-CN" altLang="en-US" b="1" dirty="0"/>
              <a:t>对象存续：</a:t>
            </a:r>
            <a:r>
              <a:rPr lang="zh-CN" altLang="en-US" dirty="0"/>
              <a:t>非结构化格式 </a:t>
            </a:r>
            <a:r>
              <a:rPr lang="en-US" altLang="zh-CN" dirty="0"/>
              <a:t>and/or</a:t>
            </a:r>
            <a:r>
              <a:rPr lang="zh-CN" altLang="en-US" dirty="0"/>
              <a:t> 对象的单位存储和管理数据；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685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31915</TotalTime>
  <Words>1375</Words>
  <Application>Microsoft Macintosh PowerPoint</Application>
  <PresentationFormat>自定义</PresentationFormat>
  <Paragraphs>212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黑体</vt:lpstr>
      <vt:lpstr>微软雅黑</vt:lpstr>
      <vt:lpstr>微软雅黑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关于本内容</vt:lpstr>
      <vt:lpstr>增长的存储主要靠数据中心和存储服务器拉动</vt:lpstr>
      <vt:lpstr>PowerPoint 演示文稿</vt:lpstr>
      <vt:lpstr>存储类型</vt:lpstr>
      <vt:lpstr>存储类型与 AI 的关系</vt:lpstr>
      <vt:lpstr>存储类型与 AI 的关系</vt:lpstr>
      <vt:lpstr>存储类型与 AI 的关系</vt:lpstr>
      <vt:lpstr>存储类型与 AI 的关系</vt:lpstr>
      <vt:lpstr>存储类型对比</vt:lpstr>
      <vt:lpstr>存储类型对比</vt:lpstr>
      <vt:lpstr>PowerPoint 演示文稿</vt:lpstr>
      <vt:lpstr>与存储连接方式的场景</vt:lpstr>
      <vt:lpstr>使用场景</vt:lpstr>
      <vt:lpstr>三者关系</vt:lpstr>
      <vt:lpstr>PowerPoint 演示文稿</vt:lpstr>
      <vt:lpstr>小结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10036</cp:revision>
  <cp:lastPrinted>2023-09-08T09:14:01Z</cp:lastPrinted>
  <dcterms:created xsi:type="dcterms:W3CDTF">2020-08-28T08:44:19Z</dcterms:created>
  <dcterms:modified xsi:type="dcterms:W3CDTF">2023-11-24T00:19:34Z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